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76" r:id="rId3"/>
    <p:sldId id="277" r:id="rId4"/>
    <p:sldId id="262" r:id="rId5"/>
    <p:sldId id="280" r:id="rId6"/>
    <p:sldId id="281" r:id="rId7"/>
    <p:sldId id="282" r:id="rId8"/>
    <p:sldId id="283" r:id="rId9"/>
    <p:sldId id="263" r:id="rId10"/>
    <p:sldId id="266" r:id="rId11"/>
    <p:sldId id="284" r:id="rId12"/>
    <p:sldId id="286" r:id="rId13"/>
    <p:sldId id="268" r:id="rId14"/>
    <p:sldId id="265" r:id="rId15"/>
    <p:sldId id="270" r:id="rId16"/>
    <p:sldId id="273" r:id="rId17"/>
    <p:sldId id="274" r:id="rId18"/>
    <p:sldId id="275" r:id="rId19"/>
    <p:sldId id="271" r:id="rId20"/>
    <p:sldId id="272" r:id="rId21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897" autoAdjust="0"/>
    <p:restoredTop sz="94086" autoAdjust="0"/>
  </p:normalViewPr>
  <p:slideViewPr>
    <p:cSldViewPr>
      <p:cViewPr varScale="1">
        <p:scale>
          <a:sx n="69" d="100"/>
          <a:sy n="69" d="100"/>
        </p:scale>
        <p:origin x="-148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Скругленный прямоугольник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Содержимое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Скругленный прямоугольник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9A0C3B0-D564-482F-8ED9-6AD3CE4CDCA4}" type="datetimeFigureOut">
              <a:rPr lang="uk-UA" smtClean="0"/>
              <a:pPr/>
              <a:t>23.05.2016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6858935-7513-4AB3-8A3C-A26BCFD3127E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jpe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1538" y="4429132"/>
            <a:ext cx="7115196" cy="1500198"/>
          </a:xfrm>
        </p:spPr>
        <p:txBody>
          <a:bodyPr>
            <a:normAutofit/>
          </a:bodyPr>
          <a:lstStyle/>
          <a:p>
            <a:r>
              <a:rPr lang="en-US" dirty="0" err="1" smtClean="0"/>
              <a:t>Stankevych</a:t>
            </a:r>
            <a:r>
              <a:rPr lang="en-US" dirty="0" smtClean="0"/>
              <a:t> </a:t>
            </a:r>
            <a:r>
              <a:rPr lang="en-US" dirty="0" err="1" smtClean="0"/>
              <a:t>Mariia</a:t>
            </a:r>
            <a:endParaRPr lang="en-US" dirty="0" smtClean="0"/>
          </a:p>
          <a:p>
            <a:r>
              <a:rPr lang="en-US" dirty="0" smtClean="0"/>
              <a:t>Bachelor Thesis Defense Presentation</a:t>
            </a:r>
          </a:p>
          <a:p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85852" y="1500174"/>
            <a:ext cx="7500990" cy="250033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athematical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software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tools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solving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recognition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textured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areas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fractal</a:t>
            </a:r>
            <a:r>
              <a:rPr lang="uk-UA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endParaRPr lang="uk-UA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8794" y="285728"/>
            <a:ext cx="6312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Ministry of Science and Education of Ukraine</a:t>
            </a:r>
          </a:p>
          <a:p>
            <a:pPr algn="ctr"/>
            <a:r>
              <a:rPr lang="en-GB" sz="2400" dirty="0" smtClean="0"/>
              <a:t>NTUU Kyiv Polytechnic Institute</a:t>
            </a:r>
          </a:p>
          <a:p>
            <a:pPr algn="ctr"/>
            <a:r>
              <a:rPr lang="en-GB" sz="2400" dirty="0" smtClean="0"/>
              <a:t>Department of Applied Mathematics</a:t>
            </a:r>
            <a:endParaRPr lang="uk-U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00496" y="6000768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Kyiv     2016</a:t>
            </a:r>
            <a:endParaRPr lang="uk-U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-2143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Fractal Segmentation. Fractal Dimension</a:t>
            </a:r>
            <a:endParaRPr lang="uk-UA" sz="3200" dirty="0"/>
          </a:p>
        </p:txBody>
      </p:sp>
      <p:pic>
        <p:nvPicPr>
          <p:cNvPr id="4" name="Содержимое 3"/>
          <p:cNvPicPr>
            <a:picLocks noGrp="1"/>
          </p:cNvPicPr>
          <p:nvPr>
            <p:ph sz="quarter" idx="1"/>
          </p:nvPr>
        </p:nvPicPr>
        <p:blipFill>
          <a:blip r:embed="rId2"/>
          <a:srcRect l="14431" t="25926" r="72941" b="62678"/>
          <a:stretch>
            <a:fillRect/>
          </a:stretch>
        </p:blipFill>
        <p:spPr bwMode="auto">
          <a:xfrm>
            <a:off x="3286116" y="3286124"/>
            <a:ext cx="200026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/>
          <a:srcRect l="37680" t="26211" r="19812" b="21652"/>
          <a:stretch>
            <a:fillRect/>
          </a:stretch>
        </p:blipFill>
        <p:spPr bwMode="auto">
          <a:xfrm>
            <a:off x="5429256" y="2928934"/>
            <a:ext cx="3500462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142844" y="1643050"/>
            <a:ext cx="9001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Fractal dimension</a:t>
            </a:r>
            <a:r>
              <a:rPr lang="en-US" dirty="0" smtClean="0"/>
              <a:t> is a ratio providing a </a:t>
            </a:r>
            <a:r>
              <a:rPr lang="en-US" i="1" dirty="0" smtClean="0"/>
              <a:t>statistical index of complexity</a:t>
            </a:r>
            <a:r>
              <a:rPr lang="en-US" dirty="0" smtClean="0"/>
              <a:t> comparing how detail in a pattern (strictly speaking, a fractal pattern) changes with the scale at which it is measured.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1000108"/>
            <a:ext cx="892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 fractal</a:t>
            </a:r>
            <a:r>
              <a:rPr lang="en-US" dirty="0" smtClean="0"/>
              <a:t> is a natural phenomenon or a mathematical set that exhibits a repeating pattern that displays at every scale.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l="23060" t="23959" r="45514" b="16992"/>
          <a:stretch>
            <a:fillRect/>
          </a:stretch>
        </p:blipFill>
        <p:spPr bwMode="auto">
          <a:xfrm>
            <a:off x="357158" y="2571744"/>
            <a:ext cx="3000396" cy="331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18118" t="34180" r="44546" b="54101"/>
          <a:stretch>
            <a:fillRect/>
          </a:stretch>
        </p:blipFill>
        <p:spPr bwMode="auto">
          <a:xfrm>
            <a:off x="2571736" y="5715016"/>
            <a:ext cx="4857784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929322" y="24288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Hausdorff</a:t>
            </a:r>
            <a:r>
              <a:rPr lang="en-US" b="1" dirty="0" smtClean="0"/>
              <a:t> dimension</a:t>
            </a:r>
            <a:endParaRPr lang="uk-U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30515" t="43025" r="59375" b="48801"/>
          <a:stretch>
            <a:fillRect/>
          </a:stretch>
        </p:blipFill>
        <p:spPr bwMode="auto">
          <a:xfrm>
            <a:off x="3428992" y="1428736"/>
            <a:ext cx="141447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1472" y="1071546"/>
            <a:ext cx="693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fractal dimension D is defined to be the number that satisfies: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571472" y="2000240"/>
            <a:ext cx="8215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r is the side length of the boxes, N</a:t>
            </a:r>
            <a:r>
              <a:rPr lang="en-US" sz="1100" dirty="0" smtClean="0"/>
              <a:t>r </a:t>
            </a:r>
            <a:r>
              <a:rPr lang="en-US" dirty="0" smtClean="0"/>
              <a:t> is the number of boxes needed to contain all the points of the geometric objects, and C is a proportionality constant.</a:t>
            </a:r>
            <a:endParaRPr lang="uk-UA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 l="29412" t="47409" r="54963" b="47687"/>
          <a:stretch>
            <a:fillRect/>
          </a:stretch>
        </p:blipFill>
        <p:spPr bwMode="auto">
          <a:xfrm>
            <a:off x="2857487" y="3786190"/>
            <a:ext cx="283370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71472" y="3143248"/>
            <a:ext cx="807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Then, fractal dimension D is estimated by least squares of log(N</a:t>
            </a:r>
            <a:r>
              <a:rPr lang="en-US" sz="1100" dirty="0" smtClean="0"/>
              <a:t>r</a:t>
            </a:r>
            <a:r>
              <a:rPr lang="en-US" dirty="0" smtClean="0"/>
              <a:t>) against log(1/r) through a linear equation:</a:t>
            </a:r>
            <a:endParaRPr lang="uk-UA" dirty="0"/>
          </a:p>
        </p:txBody>
      </p:sp>
      <p:pic>
        <p:nvPicPr>
          <p:cNvPr id="11" name="Содержимое 3"/>
          <p:cNvPicPr>
            <a:picLocks/>
          </p:cNvPicPr>
          <p:nvPr/>
        </p:nvPicPr>
        <p:blipFill>
          <a:blip r:embed="rId4"/>
          <a:srcRect l="6895" t="42735" r="37328" b="50409"/>
          <a:stretch>
            <a:fillRect/>
          </a:stretch>
        </p:blipFill>
        <p:spPr bwMode="auto">
          <a:xfrm>
            <a:off x="928662" y="4714884"/>
            <a:ext cx="7257229" cy="501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214678" y="4357694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Box-counting dimension</a:t>
            </a:r>
            <a:endParaRPr lang="uk-UA" b="1" dirty="0"/>
          </a:p>
        </p:txBody>
      </p:sp>
      <p:pic>
        <p:nvPicPr>
          <p:cNvPr id="13" name="Рисунок 12" descr="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8" y="5214950"/>
            <a:ext cx="3500462" cy="1093894"/>
          </a:xfrm>
          <a:prstGeom prst="rect">
            <a:avLst/>
          </a:prstGeom>
        </p:spPr>
      </p:pic>
      <p:pic>
        <p:nvPicPr>
          <p:cNvPr id="14" name="Рисунок 13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414" y="5143512"/>
            <a:ext cx="3582233" cy="1119448"/>
          </a:xfrm>
          <a:prstGeom prst="rect">
            <a:avLst/>
          </a:prstGeom>
        </p:spPr>
      </p:pic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357158" y="-214338"/>
            <a:ext cx="7772400" cy="1143000"/>
          </a:xfrm>
        </p:spPr>
        <p:txBody>
          <a:bodyPr/>
          <a:lstStyle/>
          <a:p>
            <a:pPr algn="ctr"/>
            <a:r>
              <a:rPr lang="en-US" dirty="0" smtClean="0"/>
              <a:t>Fractal Dimension Estimation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57254" y="214290"/>
            <a:ext cx="9501254" cy="714396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Fractal Segmentation. Differential box-counting</a:t>
            </a:r>
            <a:endParaRPr lang="uk-UA" sz="32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2242" t="29947" r="40074" b="25914"/>
          <a:stretch>
            <a:fillRect/>
          </a:stretch>
        </p:blipFill>
        <p:spPr bwMode="auto">
          <a:xfrm>
            <a:off x="142844" y="928670"/>
            <a:ext cx="4773116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22242" t="31581" r="41912" b="37358"/>
          <a:stretch>
            <a:fillRect/>
          </a:stretch>
        </p:blipFill>
        <p:spPr bwMode="auto">
          <a:xfrm>
            <a:off x="142844" y="4000504"/>
            <a:ext cx="4429156" cy="215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 l="56003" t="41992" r="21486" b="31641"/>
          <a:stretch>
            <a:fillRect/>
          </a:stretch>
        </p:blipFill>
        <p:spPr bwMode="auto">
          <a:xfrm>
            <a:off x="4857752" y="1071546"/>
            <a:ext cx="4085193" cy="269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 l="18307" t="37110" r="41853" b="22210"/>
          <a:stretch>
            <a:fillRect/>
          </a:stretch>
        </p:blipFill>
        <p:spPr bwMode="auto">
          <a:xfrm>
            <a:off x="5161908" y="3857628"/>
            <a:ext cx="398209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 l="46669" t="22774" r="39605" b="61914"/>
          <a:stretch>
            <a:fillRect/>
          </a:stretch>
        </p:blipFill>
        <p:spPr bwMode="auto">
          <a:xfrm>
            <a:off x="3071802" y="5286388"/>
            <a:ext cx="2268959" cy="1423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7290" y="-285776"/>
            <a:ext cx="7498080" cy="1143000"/>
          </a:xfrm>
        </p:spPr>
        <p:txBody>
          <a:bodyPr/>
          <a:lstStyle/>
          <a:p>
            <a:r>
              <a:rPr lang="en-US" dirty="0" smtClean="0"/>
              <a:t>Software architecture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14282" y="928670"/>
            <a:ext cx="3857620" cy="507209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/>
              <a:t>1. Opening of the image.</a:t>
            </a:r>
          </a:p>
          <a:p>
            <a:pPr>
              <a:buNone/>
            </a:pPr>
            <a:r>
              <a:rPr lang="en-US" sz="2000" dirty="0" smtClean="0"/>
              <a:t>2. Convert the image to grayscale (if the image is in color).</a:t>
            </a:r>
          </a:p>
          <a:p>
            <a:pPr>
              <a:buNone/>
            </a:pPr>
            <a:r>
              <a:rPr lang="en-US" sz="2000" dirty="0" smtClean="0"/>
              <a:t>3. Apply a gradient filter.</a:t>
            </a:r>
          </a:p>
          <a:p>
            <a:pPr>
              <a:buNone/>
            </a:pPr>
            <a:r>
              <a:rPr lang="en-US" sz="2000" dirty="0" smtClean="0"/>
              <a:t>4. The threshold </a:t>
            </a:r>
            <a:r>
              <a:rPr lang="en-US" sz="2000" dirty="0" err="1" smtClean="0"/>
              <a:t>binarization</a:t>
            </a:r>
            <a:r>
              <a:rPr lang="en-US" sz="2000" dirty="0" smtClean="0"/>
              <a:t> image.</a:t>
            </a:r>
          </a:p>
          <a:p>
            <a:pPr>
              <a:buNone/>
            </a:pPr>
            <a:r>
              <a:rPr lang="en-US" sz="2000" dirty="0" smtClean="0"/>
              <a:t>5. Calculation of segmentation on the edge.</a:t>
            </a:r>
          </a:p>
          <a:p>
            <a:pPr>
              <a:buNone/>
            </a:pPr>
            <a:r>
              <a:rPr lang="en-US" sz="2000" dirty="0" smtClean="0"/>
              <a:t>6. Application </a:t>
            </a:r>
            <a:r>
              <a:rPr lang="en-US" sz="2000" dirty="0" err="1" smtClean="0"/>
              <a:t>BoxCounting</a:t>
            </a:r>
            <a:r>
              <a:rPr lang="en-US" sz="2000" dirty="0" smtClean="0"/>
              <a:t> algorithm on the selected region.</a:t>
            </a:r>
          </a:p>
          <a:p>
            <a:pPr>
              <a:buNone/>
            </a:pPr>
            <a:r>
              <a:rPr lang="en-US" sz="2000" dirty="0" smtClean="0"/>
              <a:t>7. Construction of associative matrix fractal dimensions.</a:t>
            </a:r>
          </a:p>
          <a:p>
            <a:pPr>
              <a:buNone/>
            </a:pPr>
            <a:r>
              <a:rPr lang="en-US" sz="2000" dirty="0" smtClean="0"/>
              <a:t>8. Display outlines areas in which the fractal dimension is relatively important.</a:t>
            </a:r>
            <a:endParaRPr lang="uk-UA" sz="20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28038" t="24609" r="45058" b="11914"/>
          <a:stretch>
            <a:fillRect/>
          </a:stretch>
        </p:blipFill>
        <p:spPr bwMode="auto">
          <a:xfrm>
            <a:off x="4500562" y="785794"/>
            <a:ext cx="4357718" cy="578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/>
          <p:cNvPicPr>
            <a:picLocks noGrp="1"/>
          </p:cNvPicPr>
          <p:nvPr>
            <p:ph sz="quarter" idx="1"/>
          </p:nvPr>
        </p:nvPicPr>
        <p:blipFill>
          <a:blip r:embed="rId2"/>
          <a:srcRect l="36838" t="22117" r="37906" b="44679"/>
          <a:stretch>
            <a:fillRect/>
          </a:stretch>
        </p:blipFill>
        <p:spPr bwMode="auto">
          <a:xfrm>
            <a:off x="2000232" y="3071810"/>
            <a:ext cx="1500198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3" cstate="print"/>
          <a:srcRect l="35151" t="23518" r="33364" b="23707"/>
          <a:stretch>
            <a:fillRect/>
          </a:stretch>
        </p:blipFill>
        <p:spPr bwMode="auto">
          <a:xfrm>
            <a:off x="2071670" y="4357694"/>
            <a:ext cx="128588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 l="15014" t="16087" r="17347" b="20824"/>
          <a:stretch>
            <a:fillRect/>
          </a:stretch>
        </p:blipFill>
        <p:spPr bwMode="auto">
          <a:xfrm>
            <a:off x="1857356" y="5500702"/>
            <a:ext cx="164307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85720" y="271462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ough mask</a:t>
            </a:r>
            <a:endParaRPr lang="uk-UA" dirty="0"/>
          </a:p>
        </p:txBody>
      </p:sp>
      <p:pic>
        <p:nvPicPr>
          <p:cNvPr id="8" name="Рисунок 7"/>
          <p:cNvPicPr/>
          <p:nvPr/>
        </p:nvPicPr>
        <p:blipFill>
          <a:blip r:embed="rId5" cstate="print"/>
          <a:srcRect l="35072" t="23523" r="33756" b="24662"/>
          <a:stretch>
            <a:fillRect/>
          </a:stretch>
        </p:blipFill>
        <p:spPr bwMode="auto">
          <a:xfrm>
            <a:off x="357158" y="4286256"/>
            <a:ext cx="121444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6"/>
          <a:srcRect l="37561" t="21627" r="37707" b="44952"/>
          <a:stretch>
            <a:fillRect/>
          </a:stretch>
        </p:blipFill>
        <p:spPr bwMode="auto">
          <a:xfrm>
            <a:off x="214282" y="3071810"/>
            <a:ext cx="164307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7" cstate="print"/>
          <a:srcRect l="15359" t="18075" r="14999" b="19955"/>
          <a:stretch>
            <a:fillRect/>
          </a:stretch>
        </p:blipFill>
        <p:spPr bwMode="auto">
          <a:xfrm>
            <a:off x="214282" y="5429264"/>
            <a:ext cx="1571636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500430" y="271462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deviation</a:t>
            </a:r>
            <a:endParaRPr lang="uk-UA" dirty="0"/>
          </a:p>
        </p:txBody>
      </p:sp>
      <p:pic>
        <p:nvPicPr>
          <p:cNvPr id="12" name="Рисунок 11"/>
          <p:cNvPicPr/>
          <p:nvPr/>
        </p:nvPicPr>
        <p:blipFill>
          <a:blip r:embed="rId8" cstate="print"/>
          <a:srcRect l="34492" t="21279" r="35005" b="21429"/>
          <a:stretch>
            <a:fillRect/>
          </a:stretch>
        </p:blipFill>
        <p:spPr bwMode="auto">
          <a:xfrm>
            <a:off x="3714744" y="4286256"/>
            <a:ext cx="128588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9"/>
          <a:srcRect l="36845" t="22058" r="37669" b="43966"/>
          <a:stretch>
            <a:fillRect/>
          </a:stretch>
        </p:blipFill>
        <p:spPr bwMode="auto">
          <a:xfrm>
            <a:off x="3643306" y="3071810"/>
            <a:ext cx="135732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10" cstate="print"/>
          <a:srcRect l="14901" t="13902" r="16370" b="15090"/>
          <a:stretch>
            <a:fillRect/>
          </a:stretch>
        </p:blipFill>
        <p:spPr bwMode="auto">
          <a:xfrm>
            <a:off x="3643306" y="5429264"/>
            <a:ext cx="164307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2000232" y="271462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Entropy filter</a:t>
            </a:r>
            <a:endParaRPr lang="uk-UA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643570" y="271462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Range filter</a:t>
            </a:r>
            <a:endParaRPr lang="uk-UA" dirty="0"/>
          </a:p>
        </p:txBody>
      </p:sp>
      <p:pic>
        <p:nvPicPr>
          <p:cNvPr id="17" name="Рисунок 16"/>
          <p:cNvPicPr/>
          <p:nvPr/>
        </p:nvPicPr>
        <p:blipFill>
          <a:blip r:embed="rId11"/>
          <a:srcRect l="36882" t="22439" r="36883" b="45086"/>
          <a:stretch>
            <a:fillRect/>
          </a:stretch>
        </p:blipFill>
        <p:spPr bwMode="auto">
          <a:xfrm>
            <a:off x="5572132" y="3071810"/>
            <a:ext cx="164307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/>
          <p:cNvPicPr/>
          <p:nvPr/>
        </p:nvPicPr>
        <p:blipFill>
          <a:blip r:embed="rId12" cstate="print"/>
          <a:srcRect l="34955" t="21897" r="34151" b="23171"/>
          <a:stretch>
            <a:fillRect/>
          </a:stretch>
        </p:blipFill>
        <p:spPr bwMode="auto">
          <a:xfrm>
            <a:off x="5786446" y="4286256"/>
            <a:ext cx="128588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/>
          <p:cNvPicPr/>
          <p:nvPr/>
        </p:nvPicPr>
        <p:blipFill>
          <a:blip r:embed="rId13" cstate="print"/>
          <a:srcRect l="14944" t="17174" r="15881" b="15328"/>
          <a:stretch>
            <a:fillRect/>
          </a:stretch>
        </p:blipFill>
        <p:spPr bwMode="auto">
          <a:xfrm>
            <a:off x="5572132" y="5429264"/>
            <a:ext cx="171451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Рисунок 19" descr="q2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34" y="1142984"/>
            <a:ext cx="1143008" cy="1143008"/>
          </a:xfrm>
          <a:prstGeom prst="rect">
            <a:avLst/>
          </a:prstGeom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5"/>
          <a:srcRect l="1823" t="20703" r="4427" b="7519"/>
          <a:stretch>
            <a:fillRect/>
          </a:stretch>
        </p:blipFill>
        <p:spPr bwMode="auto">
          <a:xfrm>
            <a:off x="7286645" y="3000372"/>
            <a:ext cx="1714512" cy="116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643834" y="271462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Fractal</a:t>
            </a:r>
            <a:endParaRPr lang="uk-UA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6"/>
          <a:srcRect l="2941" t="16304" r="5882" b="4891"/>
          <a:stretch>
            <a:fillRect/>
          </a:stretch>
        </p:blipFill>
        <p:spPr bwMode="auto">
          <a:xfrm>
            <a:off x="7500958" y="4214818"/>
            <a:ext cx="1285884" cy="120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Содержимое 6" descr="q1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7422" y="1142984"/>
            <a:ext cx="1524011" cy="11430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14348" y="1357298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/>
              <a:t>Original</a:t>
            </a:r>
          </a:p>
          <a:p>
            <a:pPr algn="ctr"/>
            <a:r>
              <a:rPr lang="en-US" u="sng" dirty="0" smtClean="0"/>
              <a:t>images</a:t>
            </a:r>
            <a:endParaRPr lang="uk-UA" u="sng" dirty="0"/>
          </a:p>
        </p:txBody>
      </p:sp>
      <p:pic>
        <p:nvPicPr>
          <p:cNvPr id="26" name="Рисунок 25" descr="q3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57818" y="1142984"/>
            <a:ext cx="2000264" cy="1125148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9"/>
          <a:srcRect l="1115" t="18017" r="2401" b="2025"/>
          <a:stretch>
            <a:fillRect/>
          </a:stretch>
        </p:blipFill>
        <p:spPr bwMode="auto">
          <a:xfrm>
            <a:off x="7215206" y="5429264"/>
            <a:ext cx="175023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Заголовок 1"/>
          <p:cNvSpPr>
            <a:spLocks noGrp="1"/>
          </p:cNvSpPr>
          <p:nvPr>
            <p:ph type="title"/>
          </p:nvPr>
        </p:nvSpPr>
        <p:spPr>
          <a:xfrm>
            <a:off x="1000100" y="-357214"/>
            <a:ext cx="785814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Texture analysis. Methods comparison </a:t>
            </a:r>
            <a:endParaRPr lang="uk-U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662" y="0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Texture analysis. Static objects</a:t>
            </a:r>
            <a:endParaRPr lang="uk-UA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142844" y="1714488"/>
            <a:ext cx="8786842" cy="4429156"/>
            <a:chOff x="333313" y="1714488"/>
            <a:chExt cx="8810687" cy="4643470"/>
          </a:xfrm>
        </p:grpSpPr>
        <p:pic>
          <p:nvPicPr>
            <p:cNvPr id="4" name="Рисунок 3" descr="road1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13" y="1785926"/>
              <a:ext cx="3271608" cy="2357454"/>
            </a:xfrm>
            <a:prstGeom prst="rect">
              <a:avLst/>
            </a:prstGeom>
          </p:spPr>
        </p:pic>
        <p:pic>
          <p:nvPicPr>
            <p:cNvPr id="5" name="Рисунок 4" descr="road1_contou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477" y="1714488"/>
              <a:ext cx="3238523" cy="2428892"/>
            </a:xfrm>
            <a:prstGeom prst="rect">
              <a:avLst/>
            </a:prstGeom>
          </p:spPr>
        </p:pic>
        <p:pic>
          <p:nvPicPr>
            <p:cNvPr id="6" name="Рисунок 5" descr="road1_grid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5147" y="1785926"/>
              <a:ext cx="2928958" cy="2357454"/>
            </a:xfrm>
            <a:prstGeom prst="rect">
              <a:avLst/>
            </a:prstGeom>
          </p:spPr>
        </p:pic>
        <p:pic>
          <p:nvPicPr>
            <p:cNvPr id="7" name="Рисунок 6" descr="road3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314" y="4143380"/>
              <a:ext cx="3076208" cy="2214578"/>
            </a:xfrm>
            <a:prstGeom prst="rect">
              <a:avLst/>
            </a:prstGeom>
          </p:spPr>
        </p:pic>
        <p:pic>
          <p:nvPicPr>
            <p:cNvPr id="8" name="Рисунок 7" descr="road3_contour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4105" y="4143380"/>
              <a:ext cx="2762269" cy="2071702"/>
            </a:xfrm>
            <a:prstGeom prst="rect">
              <a:avLst/>
            </a:prstGeom>
          </p:spPr>
        </p:pic>
        <p:pic>
          <p:nvPicPr>
            <p:cNvPr id="9" name="Рисунок 8" descr="road3_grid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5147" y="4143379"/>
              <a:ext cx="2928958" cy="2196719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14348" y="121442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uk-UA" dirty="0"/>
          </a:p>
        </p:txBody>
      </p:sp>
      <p:sp>
        <p:nvSpPr>
          <p:cNvPr id="12" name="TextBox 11"/>
          <p:cNvSpPr txBox="1"/>
          <p:nvPr/>
        </p:nvSpPr>
        <p:spPr>
          <a:xfrm>
            <a:off x="3286116" y="1142984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Grid view of fractal segmentation</a:t>
            </a:r>
            <a:endParaRPr lang="uk-UA" dirty="0"/>
          </a:p>
        </p:txBody>
      </p:sp>
      <p:sp>
        <p:nvSpPr>
          <p:cNvPr id="13" name="TextBox 12"/>
          <p:cNvSpPr txBox="1"/>
          <p:nvPr/>
        </p:nvSpPr>
        <p:spPr>
          <a:xfrm>
            <a:off x="6357950" y="1071546"/>
            <a:ext cx="232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Contour line of fractal function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28662" y="-285776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Texture analysis. Static objects</a:t>
            </a:r>
            <a:endParaRPr lang="uk-UA" dirty="0"/>
          </a:p>
        </p:txBody>
      </p:sp>
      <p:pic>
        <p:nvPicPr>
          <p:cNvPr id="7" name="Рисунок 6" descr="road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428736"/>
            <a:ext cx="3071834" cy="2276471"/>
          </a:xfrm>
          <a:prstGeom prst="rect">
            <a:avLst/>
          </a:prstGeom>
        </p:spPr>
      </p:pic>
      <p:pic>
        <p:nvPicPr>
          <p:cNvPr id="8" name="Рисунок 7" descr="road2_contou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979" y="1428736"/>
            <a:ext cx="2833739" cy="2286016"/>
          </a:xfrm>
          <a:prstGeom prst="rect">
            <a:avLst/>
          </a:prstGeom>
        </p:spPr>
      </p:pic>
      <p:pic>
        <p:nvPicPr>
          <p:cNvPr id="9" name="Рисунок 8" descr="road2_g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4679" y="1428736"/>
            <a:ext cx="2857520" cy="2286016"/>
          </a:xfrm>
          <a:prstGeom prst="rect">
            <a:avLst/>
          </a:prstGeom>
        </p:spPr>
      </p:pic>
      <p:pic>
        <p:nvPicPr>
          <p:cNvPr id="10" name="Рисунок 9" descr="road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786" y="3643314"/>
            <a:ext cx="2286016" cy="3048022"/>
          </a:xfrm>
          <a:prstGeom prst="rect">
            <a:avLst/>
          </a:prstGeom>
        </p:spPr>
      </p:pic>
      <p:pic>
        <p:nvPicPr>
          <p:cNvPr id="11" name="Рисунок 10" descr="road6_contou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7950" y="3684668"/>
            <a:ext cx="2286016" cy="2986665"/>
          </a:xfrm>
          <a:prstGeom prst="rect">
            <a:avLst/>
          </a:prstGeom>
        </p:spPr>
      </p:pic>
      <p:pic>
        <p:nvPicPr>
          <p:cNvPr id="12" name="Рисунок 11" descr="road6_grid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43306" y="3714752"/>
            <a:ext cx="2286016" cy="29866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5786" y="85723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3357554" y="785794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Grid view of fractal segmentation</a:t>
            </a:r>
            <a:endParaRPr lang="uk-UA" dirty="0"/>
          </a:p>
        </p:txBody>
      </p:sp>
      <p:sp>
        <p:nvSpPr>
          <p:cNvPr id="15" name="TextBox 14"/>
          <p:cNvSpPr txBox="1"/>
          <p:nvPr/>
        </p:nvSpPr>
        <p:spPr>
          <a:xfrm>
            <a:off x="6429388" y="714356"/>
            <a:ext cx="232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Contour line of fractal function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100" y="-357214"/>
            <a:ext cx="771927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Texture analysis. Dynamic objects</a:t>
            </a:r>
            <a:endParaRPr lang="uk-UA" dirty="0"/>
          </a:p>
        </p:txBody>
      </p:sp>
      <p:pic>
        <p:nvPicPr>
          <p:cNvPr id="7" name="Рисунок 6" descr="contour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2" y="4071942"/>
            <a:ext cx="4000528" cy="2400316"/>
          </a:xfrm>
          <a:prstGeom prst="rect">
            <a:avLst/>
          </a:prstGeom>
        </p:spPr>
      </p:pic>
      <p:pic>
        <p:nvPicPr>
          <p:cNvPr id="8" name="Рисунок 7" descr="grid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4000504"/>
            <a:ext cx="4405344" cy="2643206"/>
          </a:xfrm>
          <a:prstGeom prst="rect">
            <a:avLst/>
          </a:prstGeom>
        </p:spPr>
      </p:pic>
      <p:pic>
        <p:nvPicPr>
          <p:cNvPr id="10" name="Рисунок 9" descr="result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4" y="1142984"/>
            <a:ext cx="4167219" cy="25003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14414" y="71435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video</a:t>
            </a:r>
            <a:endParaRPr lang="uk-UA" dirty="0"/>
          </a:p>
        </p:txBody>
      </p:sp>
      <p:sp>
        <p:nvSpPr>
          <p:cNvPr id="13" name="TextBox 12"/>
          <p:cNvSpPr txBox="1"/>
          <p:nvPr/>
        </p:nvSpPr>
        <p:spPr>
          <a:xfrm>
            <a:off x="5357818" y="7143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video</a:t>
            </a:r>
            <a:endParaRPr lang="uk-UA" dirty="0"/>
          </a:p>
        </p:txBody>
      </p:sp>
      <p:sp>
        <p:nvSpPr>
          <p:cNvPr id="18" name="TextBox 17"/>
          <p:cNvSpPr txBox="1"/>
          <p:nvPr/>
        </p:nvSpPr>
        <p:spPr>
          <a:xfrm>
            <a:off x="1428728" y="364331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video</a:t>
            </a:r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5143504" y="364331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Contour video</a:t>
            </a:r>
            <a:endParaRPr lang="uk-UA" dirty="0"/>
          </a:p>
        </p:txBody>
      </p:sp>
      <p:pic>
        <p:nvPicPr>
          <p:cNvPr id="20" name="Рисунок 19" descr="original1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20" y="1214422"/>
            <a:ext cx="4311643" cy="2428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000100" y="0"/>
            <a:ext cx="7786710" cy="114300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sz="3900" dirty="0" smtClean="0">
                <a:solidFill>
                  <a:srgbClr val="4F271C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Texture analysis. Dynamic objects</a:t>
            </a:r>
            <a:endParaRPr kumimoji="0" lang="uk-UA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 descr="ezgif.com-resize (5)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000108"/>
            <a:ext cx="4323428" cy="2428892"/>
          </a:xfrm>
          <a:prstGeom prst="rect">
            <a:avLst/>
          </a:prstGeom>
        </p:spPr>
      </p:pic>
      <p:pic>
        <p:nvPicPr>
          <p:cNvPr id="5" name="Рисунок 4" descr="ezgif.com-resize (6)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3857628"/>
            <a:ext cx="4163049" cy="2500330"/>
          </a:xfrm>
          <a:prstGeom prst="rect">
            <a:avLst/>
          </a:prstGeom>
        </p:spPr>
      </p:pic>
      <p:pic>
        <p:nvPicPr>
          <p:cNvPr id="6" name="Рисунок 5" descr="ezgif.com-resize (7)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8" y="3857628"/>
            <a:ext cx="4357718" cy="2617248"/>
          </a:xfrm>
          <a:prstGeom prst="rect">
            <a:avLst/>
          </a:prstGeom>
        </p:spPr>
      </p:pic>
      <p:pic>
        <p:nvPicPr>
          <p:cNvPr id="7" name="Рисунок 6" descr="ezgif.com-resize (8)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4" y="1000108"/>
            <a:ext cx="4044105" cy="24288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166" y="64291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video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6000760" y="6429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video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2000232" y="357187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video</a:t>
            </a:r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5929322" y="357187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Contour video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Considered problem: the recognition of the limits of roads for static and dynamic images of highways</a:t>
            </a:r>
          </a:p>
          <a:p>
            <a:r>
              <a:rPr lang="en-US" dirty="0" smtClean="0"/>
              <a:t>Chosen implementation method: fractal texture segmentation using the dimensions of </a:t>
            </a:r>
            <a:r>
              <a:rPr lang="en-US" dirty="0" err="1" smtClean="0"/>
              <a:t>Hausdorff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test results of implementation on test examples show that the method is able to identify accurately the coast road on images of varying quality and made even at night.</a:t>
            </a:r>
          </a:p>
          <a:p>
            <a:r>
              <a:rPr lang="en-US" dirty="0" smtClean="0"/>
              <a:t>Further expansion of the system: to implement training system using neural network.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100" y="0"/>
            <a:ext cx="7929618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Subject field. Image processing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14282" y="1285860"/>
            <a:ext cx="8719406" cy="5286412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 smtClean="0"/>
              <a:t>Image processing</a:t>
            </a:r>
            <a:r>
              <a:rPr lang="en-US" sz="2800" dirty="0" smtClean="0"/>
              <a:t> is processing of images using </a:t>
            </a:r>
            <a:r>
              <a:rPr lang="en-US" sz="2800" u="sng" dirty="0" smtClean="0"/>
              <a:t>mathematical operations</a:t>
            </a:r>
            <a:r>
              <a:rPr lang="en-US" sz="2800" dirty="0" smtClean="0"/>
              <a:t> by using any form of signal processing for which the input is an image, a series of images, or a video, such as a photograph or video frame; the output of image processing may be either an image or a set of characteristics or parameters related to the image.</a:t>
            </a:r>
          </a:p>
          <a:p>
            <a:pPr algn="just"/>
            <a:r>
              <a:rPr lang="en-US" sz="2800" b="1" dirty="0" smtClean="0"/>
              <a:t>Digital image processing</a:t>
            </a:r>
            <a:r>
              <a:rPr lang="en-US" sz="2800" dirty="0" smtClean="0"/>
              <a:t> is the use of computer algorithms to perform image processing on digital images.</a:t>
            </a:r>
          </a:p>
          <a:p>
            <a:pPr algn="just"/>
            <a:r>
              <a:rPr lang="en-US" sz="2800" dirty="0" smtClean="0"/>
              <a:t>A </a:t>
            </a:r>
            <a:r>
              <a:rPr lang="en-US" sz="2800" b="1" dirty="0" smtClean="0"/>
              <a:t>digital image</a:t>
            </a:r>
            <a:r>
              <a:rPr lang="en-US" sz="2800" dirty="0" smtClean="0"/>
              <a:t> is a numeric representation of (normally binary) a two-dimensional image.</a:t>
            </a:r>
            <a:endParaRPr lang="uk-U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500306"/>
            <a:ext cx="8358246" cy="228600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 for your attention!</a:t>
            </a:r>
            <a:endParaRPr lang="uk-UA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100" y="-285776"/>
            <a:ext cx="7576398" cy="1143000"/>
          </a:xfrm>
        </p:spPr>
        <p:txBody>
          <a:bodyPr>
            <a:normAutofit/>
          </a:bodyPr>
          <a:lstStyle/>
          <a:p>
            <a:pPr algn="ctr"/>
            <a:r>
              <a:rPr lang="en-GB" b="1" dirty="0" smtClean="0"/>
              <a:t>Subject field. Texture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785794"/>
            <a:ext cx="3929090" cy="2357454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The visual elements of image:</a:t>
            </a:r>
          </a:p>
          <a:p>
            <a:r>
              <a:rPr lang="en-US" sz="2000" dirty="0" smtClean="0"/>
              <a:t>Point</a:t>
            </a:r>
          </a:p>
          <a:p>
            <a:r>
              <a:rPr lang="en-US" sz="2000" dirty="0" smtClean="0"/>
              <a:t>Line</a:t>
            </a:r>
          </a:p>
          <a:p>
            <a:r>
              <a:rPr lang="en-US" sz="2000" dirty="0" smtClean="0"/>
              <a:t>Shape</a:t>
            </a:r>
            <a:endParaRPr lang="en-US" sz="2000" i="1" dirty="0" smtClean="0"/>
          </a:p>
          <a:p>
            <a:r>
              <a:rPr lang="en-US" sz="2000" b="1" dirty="0" smtClean="0">
                <a:solidFill>
                  <a:srgbClr val="FF0000"/>
                </a:solidFill>
              </a:rPr>
              <a:t>Texture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2000" dirty="0" smtClean="0"/>
              <a:t>Color</a:t>
            </a:r>
            <a:endParaRPr lang="uk-UA" sz="2000" dirty="0" smtClean="0"/>
          </a:p>
          <a:p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3714752"/>
            <a:ext cx="900115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indent="-283464" algn="just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dirty="0" smtClean="0"/>
              <a:t>A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set of metrics</a:t>
            </a:r>
            <a:r>
              <a:rPr lang="en-US" sz="2400" dirty="0" smtClean="0"/>
              <a:t> calculated in image processing designed to quantify the perceived texture of an image.</a:t>
            </a:r>
          </a:p>
          <a:p>
            <a:pPr marL="365760" indent="-283464" algn="just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dirty="0" smtClean="0"/>
              <a:t>Gives information about the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spatial arrangement of color or intensities</a:t>
            </a:r>
            <a:r>
              <a:rPr lang="en-US" sz="2400" dirty="0" smtClean="0"/>
              <a:t>.</a:t>
            </a:r>
          </a:p>
          <a:p>
            <a:pPr marL="365760" indent="-283464" algn="just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b="1" dirty="0" smtClean="0"/>
              <a:t>Texture</a:t>
            </a:r>
            <a:r>
              <a:rPr lang="en-US" sz="2400" dirty="0" smtClean="0"/>
              <a:t> can be defined as an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entity consisting of mutually related pixels and group of pixels</a:t>
            </a:r>
            <a:r>
              <a:rPr lang="en-US" sz="2400" dirty="0" smtClean="0"/>
              <a:t>.</a:t>
            </a:r>
            <a:endParaRPr lang="uk-U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959" t="41754" r="36946" b="20971"/>
          <a:stretch>
            <a:fillRect/>
          </a:stretch>
        </p:blipFill>
        <p:spPr bwMode="auto">
          <a:xfrm>
            <a:off x="1928794" y="1142984"/>
            <a:ext cx="6357982" cy="225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100" y="0"/>
            <a:ext cx="7143800" cy="100010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Actuality</a:t>
            </a:r>
            <a:endParaRPr lang="uk-UA" dirty="0"/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 l="13432" t="35299" r="44835" b="17582"/>
          <a:stretch>
            <a:fillRect/>
          </a:stretch>
        </p:blipFill>
        <p:spPr bwMode="auto">
          <a:xfrm>
            <a:off x="642910" y="4143380"/>
            <a:ext cx="1143008" cy="72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Рисунок 8" descr="ezgif.com-video-to-gif (1)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1000108"/>
            <a:ext cx="1785950" cy="982273"/>
          </a:xfrm>
          <a:prstGeom prst="rect">
            <a:avLst/>
          </a:prstGeom>
        </p:spPr>
      </p:pic>
      <p:pic>
        <p:nvPicPr>
          <p:cNvPr id="10" name="Рисунок 9" descr="ezgif.com-video-to-gif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1670" y="1000108"/>
            <a:ext cx="1714512" cy="9644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4392" t="39062" r="38506" b="17969"/>
          <a:stretch>
            <a:fillRect/>
          </a:stretch>
        </p:blipFill>
        <p:spPr bwMode="auto">
          <a:xfrm>
            <a:off x="857224" y="2071678"/>
            <a:ext cx="2214578" cy="93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 l="21998" t="38281" r="55491" b="23633"/>
          <a:stretch>
            <a:fillRect/>
          </a:stretch>
        </p:blipFill>
        <p:spPr bwMode="auto">
          <a:xfrm>
            <a:off x="214282" y="3143248"/>
            <a:ext cx="857256" cy="815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 l="15923" t="38476" r="49487" b="22461"/>
          <a:stretch>
            <a:fillRect/>
          </a:stretch>
        </p:blipFill>
        <p:spPr bwMode="auto">
          <a:xfrm>
            <a:off x="1142976" y="3143248"/>
            <a:ext cx="1285884" cy="81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 l="7174" t="40234" r="62353" b="26644"/>
          <a:stretch>
            <a:fillRect/>
          </a:stretch>
        </p:blipFill>
        <p:spPr bwMode="auto">
          <a:xfrm>
            <a:off x="2357422" y="3143248"/>
            <a:ext cx="1357322" cy="82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857620" y="135729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Driving</a:t>
            </a:r>
            <a:endParaRPr lang="uk-UA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57620" y="23574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Medicine</a:t>
            </a:r>
            <a:endParaRPr lang="uk-UA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714744" y="3000372"/>
            <a:ext cx="1912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Architecture </a:t>
            </a:r>
            <a:br>
              <a:rPr lang="en-US" sz="2400" dirty="0" smtClean="0"/>
            </a:br>
            <a:r>
              <a:rPr lang="en-US" sz="2400" dirty="0" smtClean="0"/>
              <a:t>&amp; </a:t>
            </a:r>
            <a:br>
              <a:rPr lang="en-US" sz="2400" dirty="0" smtClean="0"/>
            </a:br>
            <a:r>
              <a:rPr lang="en-US" sz="2400" dirty="0" smtClean="0"/>
              <a:t>Design</a:t>
            </a:r>
            <a:endParaRPr lang="uk-UA" sz="2400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 cstate="print"/>
          <a:srcRect l="12115" t="36328" r="46157" b="18750"/>
          <a:stretch>
            <a:fillRect/>
          </a:stretch>
        </p:blipFill>
        <p:spPr bwMode="auto">
          <a:xfrm>
            <a:off x="1928794" y="4143380"/>
            <a:ext cx="1214446" cy="73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/>
          <a:srcRect l="32430" t="46094" r="41764" b="44140"/>
          <a:stretch>
            <a:fillRect/>
          </a:stretch>
        </p:blipFill>
        <p:spPr bwMode="auto">
          <a:xfrm>
            <a:off x="214282" y="5000636"/>
            <a:ext cx="3000396" cy="638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714744" y="4214818"/>
            <a:ext cx="2286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Computer graphics</a:t>
            </a:r>
            <a:endParaRPr lang="uk-UA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214678" y="5072074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Smoke detection</a:t>
            </a:r>
            <a:endParaRPr lang="uk-UA" sz="2400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1" cstate="print"/>
          <a:srcRect l="11182" t="33203" r="44546" b="19922"/>
          <a:stretch>
            <a:fillRect/>
          </a:stretch>
        </p:blipFill>
        <p:spPr bwMode="auto">
          <a:xfrm>
            <a:off x="428596" y="5857892"/>
            <a:ext cx="1285884" cy="76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12" cstate="print"/>
          <a:srcRect l="9919" t="32422" r="44510" b="18750"/>
          <a:stretch>
            <a:fillRect/>
          </a:stretch>
        </p:blipFill>
        <p:spPr bwMode="auto">
          <a:xfrm>
            <a:off x="1857356" y="5857892"/>
            <a:ext cx="1224651" cy="73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3286116" y="5786454"/>
            <a:ext cx="242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Satellite photos analysis </a:t>
            </a:r>
            <a:endParaRPr lang="uk-UA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643570" y="1000108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Comfort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AR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Safety</a:t>
            </a:r>
          </a:p>
          <a:p>
            <a:endParaRPr lang="uk-UA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643570" y="2143116"/>
            <a:ext cx="3500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Computerizing process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Finding </a:t>
            </a:r>
            <a:r>
              <a:rPr lang="en-US" sz="2400" dirty="0" smtClean="0">
                <a:solidFill>
                  <a:srgbClr val="C00000"/>
                </a:solidFill>
              </a:rPr>
              <a:t>tumor on early stages</a:t>
            </a:r>
            <a:endParaRPr lang="uk-UA" sz="24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5008" y="3286124"/>
            <a:ext cx="2313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Visualization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Easy modeling</a:t>
            </a:r>
            <a:endParaRPr lang="uk-UA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715008" y="4214818"/>
            <a:ext cx="2826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Realism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Easy development</a:t>
            </a:r>
            <a:endParaRPr lang="uk-UA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715008" y="5072074"/>
            <a:ext cx="2536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Computerization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Safety</a:t>
            </a:r>
            <a:endParaRPr lang="uk-UA" sz="2400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5008" y="5929330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Research</a:t>
            </a:r>
            <a:endParaRPr lang="uk-U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662" y="0"/>
            <a:ext cx="7498080" cy="1143000"/>
          </a:xfrm>
        </p:spPr>
        <p:txBody>
          <a:bodyPr/>
          <a:lstStyle/>
          <a:p>
            <a:pPr algn="ctr"/>
            <a:r>
              <a:rPr lang="en-GB" dirty="0" smtClean="0"/>
              <a:t>Formulation of the problem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14348" y="1071522"/>
            <a:ext cx="8143900" cy="57864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GB" b="1" dirty="0" smtClean="0"/>
              <a:t>Object</a:t>
            </a:r>
            <a:r>
              <a:rPr lang="en-GB" dirty="0" smtClean="0"/>
              <a:t> of the study: images, video</a:t>
            </a:r>
          </a:p>
          <a:p>
            <a:pPr>
              <a:lnSpc>
                <a:spcPct val="170000"/>
              </a:lnSpc>
            </a:pPr>
            <a:r>
              <a:rPr lang="en-GB" b="1" dirty="0" smtClean="0"/>
              <a:t>Subject</a:t>
            </a:r>
            <a:r>
              <a:rPr lang="en-GB" dirty="0" smtClean="0"/>
              <a:t> of the study: texture analysis</a:t>
            </a:r>
          </a:p>
          <a:p>
            <a:pPr>
              <a:lnSpc>
                <a:spcPct val="120000"/>
              </a:lnSpc>
            </a:pPr>
            <a:r>
              <a:rPr lang="en-GB" b="1" dirty="0" smtClean="0"/>
              <a:t>Purpose</a:t>
            </a:r>
            <a:r>
              <a:rPr lang="en-GB" dirty="0" smtClean="0"/>
              <a:t> of the study: to </a:t>
            </a:r>
            <a:r>
              <a:rPr lang="en-US" dirty="0" smtClean="0"/>
              <a:t>build road border by texture analysis of an image or a video that contains highways.</a:t>
            </a:r>
          </a:p>
          <a:p>
            <a:pPr>
              <a:lnSpc>
                <a:spcPct val="170000"/>
              </a:lnSpc>
            </a:pPr>
            <a:r>
              <a:rPr lang="en-US" b="1" dirty="0" smtClean="0"/>
              <a:t>Input</a:t>
            </a:r>
            <a:r>
              <a:rPr lang="en-US" dirty="0" smtClean="0"/>
              <a:t> data: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an image or a video, containing the highways; 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image formats: jpg, </a:t>
            </a:r>
            <a:r>
              <a:rPr lang="en-US" dirty="0" err="1" smtClean="0"/>
              <a:t>png</a:t>
            </a:r>
            <a:r>
              <a:rPr lang="en-US" dirty="0" smtClean="0"/>
              <a:t>;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video format: </a:t>
            </a:r>
            <a:r>
              <a:rPr lang="en-US" dirty="0" err="1" smtClean="0"/>
              <a:t>avi</a:t>
            </a:r>
            <a:r>
              <a:rPr lang="en-US" dirty="0" smtClean="0"/>
              <a:t>;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image size: 40*40 </a:t>
            </a:r>
            <a:r>
              <a:rPr lang="en-US" dirty="0" err="1" smtClean="0"/>
              <a:t>pxls</a:t>
            </a:r>
            <a:r>
              <a:rPr lang="en-US" dirty="0" smtClean="0"/>
              <a:t> – 1200*1200 </a:t>
            </a:r>
            <a:r>
              <a:rPr lang="en-US" dirty="0" err="1" smtClean="0"/>
              <a:t>pxls</a:t>
            </a:r>
            <a:r>
              <a:rPr lang="en-US" dirty="0" smtClean="0"/>
              <a:t>;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video duration: 2s – 15 minutes.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r>
              <a:rPr lang="en-US" b="1" dirty="0" smtClean="0"/>
              <a:t>Results</a:t>
            </a:r>
            <a:r>
              <a:rPr lang="en-US" dirty="0" smtClean="0"/>
              <a:t>: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an image or a video, containing input image with built by algorithm highway borders;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image format: jpg;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video format: </a:t>
            </a:r>
            <a:r>
              <a:rPr lang="en-US" dirty="0" err="1" smtClean="0"/>
              <a:t>avi</a:t>
            </a:r>
            <a:r>
              <a:rPr lang="en-US" dirty="0" smtClean="0"/>
              <a:t>.</a:t>
            </a:r>
            <a:endParaRPr lang="en-GB" dirty="0" smtClean="0"/>
          </a:p>
          <a:p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7290" y="0"/>
            <a:ext cx="7498080" cy="1143000"/>
          </a:xfrm>
        </p:spPr>
        <p:txBody>
          <a:bodyPr/>
          <a:lstStyle/>
          <a:p>
            <a:pPr algn="ctr"/>
            <a:r>
              <a:rPr lang="en-US" dirty="0" smtClean="0"/>
              <a:t>Tasks of the problem solving 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142976" y="1214422"/>
            <a:ext cx="7858180" cy="5429288"/>
          </a:xfrm>
        </p:spPr>
        <p:txBody>
          <a:bodyPr/>
          <a:lstStyle/>
          <a:p>
            <a:pPr marL="596646" indent="-514350">
              <a:buFont typeface="+mj-lt"/>
              <a:buAutoNum type="arabicParenR"/>
            </a:pPr>
            <a:r>
              <a:rPr lang="en-US" dirty="0" smtClean="0"/>
              <a:t>preprocessing of the input data</a:t>
            </a:r>
          </a:p>
          <a:p>
            <a:pPr marL="596646" indent="-514350">
              <a:buFont typeface="+mj-lt"/>
              <a:buAutoNum type="arabicParenR"/>
            </a:pPr>
            <a:r>
              <a:rPr lang="en-US" dirty="0" smtClean="0"/>
              <a:t>movement noise removal</a:t>
            </a:r>
          </a:p>
          <a:p>
            <a:pPr marL="596646" indent="-514350">
              <a:buFont typeface="+mj-lt"/>
              <a:buAutoNum type="arabicParenR"/>
            </a:pPr>
            <a:r>
              <a:rPr lang="en-US" dirty="0" smtClean="0"/>
              <a:t>partition video frame by frame</a:t>
            </a:r>
          </a:p>
          <a:p>
            <a:pPr marL="596646" indent="-514350">
              <a:buFont typeface="+mj-lt"/>
              <a:buAutoNum type="arabicParenR"/>
            </a:pPr>
            <a:r>
              <a:rPr lang="en-US" dirty="0" smtClean="0"/>
              <a:t>image conversion</a:t>
            </a:r>
          </a:p>
          <a:p>
            <a:pPr marL="596646" indent="-514350">
              <a:buFont typeface="+mj-lt"/>
              <a:buAutoNum type="arabicParenR"/>
            </a:pPr>
            <a:r>
              <a:rPr lang="en-US" dirty="0" smtClean="0"/>
              <a:t>image filtering</a:t>
            </a:r>
          </a:p>
          <a:p>
            <a:pPr marL="596646" indent="-514350">
              <a:buFont typeface="+mj-lt"/>
              <a:buAutoNum type="arabicParenR"/>
            </a:pPr>
            <a:r>
              <a:rPr lang="en-US" dirty="0" smtClean="0"/>
              <a:t>texture analysis</a:t>
            </a:r>
          </a:p>
          <a:p>
            <a:pPr marL="596646" indent="-514350">
              <a:buFont typeface="+mj-lt"/>
              <a:buAutoNum type="arabicParenR"/>
            </a:pPr>
            <a:r>
              <a:rPr lang="en-US" dirty="0" smtClean="0"/>
              <a:t>visualization of the results obtained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749808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Analysis of existing solutions. Noise removal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14282" y="1447800"/>
            <a:ext cx="8643998" cy="162401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dirty="0" smtClean="0"/>
              <a:t>	Image noise</a:t>
            </a:r>
            <a:r>
              <a:rPr lang="en-US" sz="2400" dirty="0" smtClean="0"/>
              <a:t> is random (not present in the object imaged) variation of brightness or color information in images, and is usually an aspect of electronic noise.</a:t>
            </a:r>
          </a:p>
          <a:p>
            <a:pPr algn="just"/>
            <a:endParaRPr lang="uk-UA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8821" t="31445" r="42313" b="17773"/>
          <a:stretch>
            <a:fillRect/>
          </a:stretch>
        </p:blipFill>
        <p:spPr bwMode="auto">
          <a:xfrm>
            <a:off x="500034" y="3357562"/>
            <a:ext cx="4768485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286380" y="3000372"/>
            <a:ext cx="41434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 smtClean="0"/>
              <a:t>Types of noise: 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/>
              <a:t>Gaussian noise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/>
              <a:t>Salt and pepper noise 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/>
              <a:t>Poisson noise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400" dirty="0" smtClean="0"/>
              <a:t>Speckle noise </a:t>
            </a:r>
          </a:p>
          <a:p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-214338"/>
            <a:ext cx="8786842" cy="928694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Analysis of existing solutions. Noise removal</a:t>
            </a:r>
            <a:endParaRPr lang="uk-UA" sz="32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214282" y="571505"/>
          <a:ext cx="8715435" cy="6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676"/>
                <a:gridCol w="1566066"/>
                <a:gridCol w="2859772"/>
                <a:gridCol w="2995921"/>
              </a:tblGrid>
              <a:tr h="38888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Method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Applications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Advantages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Disadvantages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054538">
                <a:tc>
                  <a:txBody>
                    <a:bodyPr/>
                    <a:lstStyle/>
                    <a:p>
                      <a:pPr algn="just"/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r>
                        <a:rPr lang="en-GB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Median filtering</a:t>
                      </a:r>
                      <a:endParaRPr lang="uk-UA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u="sng" dirty="0" smtClean="0">
                          <a:latin typeface="Times New Roman" pitchFamily="18" charset="0"/>
                          <a:cs typeface="Times New Roman" pitchFamily="18" charset="0"/>
                        </a:rPr>
                        <a:t>Computer</a:t>
                      </a:r>
                      <a:r>
                        <a:rPr lang="en-US" sz="1600" u="sng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vision</a:t>
                      </a:r>
                      <a:endParaRPr lang="uk-UA" sz="1600" u="sng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u="sng" dirty="0" smtClean="0">
                          <a:latin typeface="Times New Roman" pitchFamily="18" charset="0"/>
                          <a:cs typeface="Times New Roman" pitchFamily="18" charset="0"/>
                        </a:rPr>
                        <a:t>without reducing sharpness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relatively </a:t>
                      </a:r>
                      <a:r>
                        <a:rPr lang="en-US" sz="1600" u="sng" dirty="0" smtClean="0">
                          <a:latin typeface="Times New Roman" pitchFamily="18" charset="0"/>
                          <a:cs typeface="Times New Roman" pitchFamily="18" charset="0"/>
                        </a:rPr>
                        <a:t>light blurring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good at removing </a:t>
                      </a:r>
                      <a:r>
                        <a:rPr lang="en-US" sz="1600" u="sng" dirty="0" smtClean="0">
                          <a:latin typeface="Times New Roman" pitchFamily="18" charset="0"/>
                          <a:cs typeface="Times New Roman" pitchFamily="18" charset="0"/>
                        </a:rPr>
                        <a:t>salt and pepper noise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not for high levels of noise</a:t>
                      </a:r>
                    </a:p>
                  </a:txBody>
                  <a:tcPr/>
                </a:tc>
              </a:tr>
              <a:tr h="813501">
                <a:tc>
                  <a:txBody>
                    <a:bodyPr/>
                    <a:lstStyle/>
                    <a:p>
                      <a:pPr algn="just"/>
                      <a:r>
                        <a:rPr lang="en-GB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Wiener filter 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Control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systems, digital communication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noise smoothing and inverse filtering.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blurs an image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536612">
                <a:tc>
                  <a:txBody>
                    <a:bodyPr/>
                    <a:lstStyle/>
                    <a:p>
                      <a:pPr algn="just"/>
                      <a:r>
                        <a:rPr lang="en-GB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Adaptive filter 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Mobile phones, cameras,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medical monitors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many well documented implementations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are optimal in that they minimize the mean squared estimation error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can be computed in real-time</a:t>
                      </a:r>
                      <a:endParaRPr kumimoji="0" lang="en-US" sz="1600" b="0" i="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assume that process dynamics are linear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provide a point estimate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can only handle processes with additive,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unimodal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noise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813501">
                <a:tc>
                  <a:txBody>
                    <a:bodyPr/>
                    <a:lstStyle/>
                    <a:p>
                      <a:pPr algn="just"/>
                      <a:r>
                        <a:rPr lang="en-GB" sz="1600" i="1" dirty="0" smtClean="0">
                          <a:latin typeface="Times New Roman" pitchFamily="18" charset="0"/>
                          <a:cs typeface="Times New Roman" pitchFamily="18" charset="0"/>
                        </a:rPr>
                        <a:t>Anisotropic filter</a:t>
                      </a:r>
                      <a:endParaRPr lang="uk-UA" sz="1600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3D graphics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preserves the edges of the object. </a:t>
                      </a: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reduces noise in higher region.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has low speed 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– not for online implementation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536612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Wavelet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transform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signal processing of accelerations for gait analysis,  in digital communication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can achieve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both noise reduction and feature extraction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accurate statistical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description should be given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uses threshold only for specific field</a:t>
                      </a:r>
                      <a:endParaRPr lang="uk-UA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will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not work with different scale or orientation</a:t>
                      </a:r>
                      <a:endParaRPr lang="uk-U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57214"/>
            <a:ext cx="892971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</a:t>
            </a:r>
            <a:r>
              <a:rPr lang="en-US" sz="3600" dirty="0" smtClean="0"/>
              <a:t>nalysis of existing solutions. Texture analysis</a:t>
            </a:r>
            <a:endParaRPr lang="uk-UA" sz="36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14284" y="785795"/>
          <a:ext cx="8715435" cy="5857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84"/>
                <a:gridCol w="1851683"/>
                <a:gridCol w="2720349"/>
                <a:gridCol w="2857519"/>
              </a:tblGrid>
              <a:tr h="5936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Methods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Field of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application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Advantages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Disadvantages</a:t>
                      </a:r>
                      <a:endParaRPr lang="uk-UA" sz="1600" dirty="0"/>
                    </a:p>
                  </a:txBody>
                  <a:tcPr/>
                </a:tc>
              </a:tr>
              <a:tr h="16112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Statistical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Images</a:t>
                      </a:r>
                      <a:r>
                        <a:rPr lang="en-US" sz="1600" baseline="0" dirty="0" smtClean="0"/>
                        <a:t> with well known structure, with contrasting border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implementation ease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high speed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GB" sz="1600" dirty="0" smtClean="0"/>
                        <a:t>too  highly detailed segmentation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GB" sz="1600" dirty="0" smtClean="0"/>
                        <a:t>high computational complexity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the need for a preliminary study</a:t>
                      </a:r>
                      <a:endParaRPr lang="en-GB" sz="1600" dirty="0" smtClean="0"/>
                    </a:p>
                  </a:txBody>
                  <a:tcPr/>
                </a:tc>
              </a:tr>
              <a:tr h="939470">
                <a:tc>
                  <a:txBody>
                    <a:bodyPr/>
                    <a:lstStyle/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Structural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Regular artificial images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importance is attached to the form of non-derivative tone elements.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doesn’t work with nature images</a:t>
                      </a:r>
                      <a:endParaRPr lang="uk-UA" sz="1600" dirty="0"/>
                    </a:p>
                  </a:txBody>
                  <a:tcPr/>
                </a:tc>
              </a:tr>
              <a:tr h="16112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Spectral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Image of periodic and quasi-periodic two-dimensional structures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GB" sz="1600" dirty="0" smtClean="0"/>
                        <a:t>descriptions of orientation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GB" sz="1600" dirty="0" smtClean="0"/>
                        <a:t>the partial information on non-derivative elements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there is considerable overlap of the spectra for regions with markedly different natural textures</a:t>
                      </a:r>
                      <a:endParaRPr lang="uk-UA" sz="1600" dirty="0"/>
                    </a:p>
                  </a:txBody>
                  <a:tcPr/>
                </a:tc>
              </a:tr>
              <a:tr h="110241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Fractal</a:t>
                      </a:r>
                      <a:endParaRPr lang="uk-UA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Images with </a:t>
                      </a:r>
                      <a:r>
                        <a:rPr lang="en-US" sz="1600" u="sng" dirty="0" smtClean="0"/>
                        <a:t>natural surfaces</a:t>
                      </a:r>
                      <a:endParaRPr lang="uk-UA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accounts nature of surfaces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GB" sz="1600" dirty="0" smtClean="0"/>
                        <a:t>detection of artificial changes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doesn’t build a global fractal model of the entire image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GB" sz="1600" dirty="0" smtClean="0"/>
                        <a:t>high </a:t>
                      </a:r>
                      <a:r>
                        <a:rPr lang="en-GB" sz="1600" dirty="0" err="1" smtClean="0"/>
                        <a:t>labor</a:t>
                      </a:r>
                      <a:r>
                        <a:rPr lang="en-GB" sz="1600" dirty="0" smtClean="0"/>
                        <a:t> intensity</a:t>
                      </a:r>
                      <a:endParaRPr lang="uk-UA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праведливость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1796</TotalTime>
  <Words>907</Words>
  <Application>Microsoft Office PowerPoint</Application>
  <PresentationFormat>Экран (4:3)</PresentationFormat>
  <Paragraphs>185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Справедливость</vt:lpstr>
      <vt:lpstr>Mathematical and software tools for solving the problem of recognition of textured images areas using fractal analysis</vt:lpstr>
      <vt:lpstr>Subject field. Image processing</vt:lpstr>
      <vt:lpstr>Subject field. Texture</vt:lpstr>
      <vt:lpstr>Actuality</vt:lpstr>
      <vt:lpstr>Formulation of the problem</vt:lpstr>
      <vt:lpstr>Tasks of the problem solving </vt:lpstr>
      <vt:lpstr>Analysis of existing solutions. Noise removal</vt:lpstr>
      <vt:lpstr>Analysis of existing solutions. Noise removal</vt:lpstr>
      <vt:lpstr>Analysis of existing solutions. Texture analysis</vt:lpstr>
      <vt:lpstr>Fractal Segmentation. Fractal Dimension</vt:lpstr>
      <vt:lpstr>Fractal Dimension Estimation</vt:lpstr>
      <vt:lpstr>Fractal Segmentation. Differential box-counting</vt:lpstr>
      <vt:lpstr>Software architecture</vt:lpstr>
      <vt:lpstr>Texture analysis. Methods comparison </vt:lpstr>
      <vt:lpstr>Texture analysis. Static objects</vt:lpstr>
      <vt:lpstr>Texture analysis. Static objects</vt:lpstr>
      <vt:lpstr>Texture analysis. Dynamic objects</vt:lpstr>
      <vt:lpstr>Слайд 18</vt:lpstr>
      <vt:lpstr>Conclusion</vt:lpstr>
      <vt:lpstr>Thank you for your attention!</vt:lpstr>
    </vt:vector>
  </TitlesOfParts>
  <Company>Krokoz™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Fractal Dimension Based Texture Analysis of Digital Images</dc:title>
  <dc:creator>crystal_ship</dc:creator>
  <cp:lastModifiedBy>crystal_ship</cp:lastModifiedBy>
  <cp:revision>48</cp:revision>
  <dcterms:created xsi:type="dcterms:W3CDTF">2016-05-19T13:33:14Z</dcterms:created>
  <dcterms:modified xsi:type="dcterms:W3CDTF">2016-05-23T00:22:38Z</dcterms:modified>
</cp:coreProperties>
</file>